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4671B8-4033-41CC-8A77-15E33D3D181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4D4056-C295-4BF4-8912-26D82C9B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Lawrence </a:t>
            </a:r>
            <a:r>
              <a:rPr lang="en-US" smtClean="0"/>
              <a:t>kholberg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http://www.simplypsychology.org/kohlberg.html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Statement of Purpose is a sentence that you write, which states, in some detail, what you want to learn about in your research project. </a:t>
            </a:r>
            <a:br>
              <a:rPr lang="en-US" dirty="0" smtClean="0"/>
            </a:br>
            <a:r>
              <a:rPr lang="en-US" dirty="0" smtClean="0"/>
              <a:t>The statement guides you as you work so that you will read and take notes only on what's needed for your project.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Statement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Ask yourself…</a:t>
            </a:r>
          </a:p>
          <a:p>
            <a:r>
              <a:rPr lang="en-US" dirty="0" smtClean="0"/>
              <a:t>1. What is my real personal interest in the topic?</a:t>
            </a:r>
            <a:br>
              <a:rPr lang="en-US" dirty="0" smtClean="0"/>
            </a:br>
            <a:r>
              <a:rPr lang="en-US" dirty="0" smtClean="0"/>
              <a:t>(There will always be something that can interest you)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What do I specifically want to learn about my topic?</a:t>
            </a:r>
            <a:br>
              <a:rPr lang="en-US" dirty="0" smtClean="0"/>
            </a:br>
            <a:r>
              <a:rPr lang="en-US" dirty="0" smtClean="0"/>
              <a:t>(Don't overwhelm yourself with too many things. Two or three are plenty.) </a:t>
            </a:r>
            <a:br>
              <a:rPr lang="en-US" dirty="0" smtClean="0"/>
            </a:br>
            <a:r>
              <a:rPr lang="en-US" b="1" dirty="0" smtClean="0"/>
              <a:t>Start your Statement of Purpose with words like "I want to learn about..."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example: One person was very concerned about air pollution and wanted to know if the government is doing anything to stop it.</a:t>
            </a:r>
          </a:p>
          <a:p>
            <a:r>
              <a:rPr lang="en-US" dirty="0" smtClean="0"/>
              <a:t>Her Statement of Purpose was this: </a:t>
            </a:r>
            <a:r>
              <a:rPr lang="en-US" b="1" dirty="0" smtClean="0"/>
              <a:t>I want to learn about what is being done by our government to stop air pollution.</a:t>
            </a:r>
            <a:endParaRPr lang="en-US" dirty="0" smtClean="0"/>
          </a:p>
          <a:p>
            <a:r>
              <a:rPr lang="en-US" dirty="0" smtClean="0"/>
              <a:t>This Statement of Purpose will lead her to eventually write a Thesis Statement in which she will be able to make an assertion (a statement she can defend) and support it with the evidence she has gathered in her research.</a:t>
            </a:r>
          </a:p>
          <a:p>
            <a:r>
              <a:rPr lang="en-US" dirty="0" smtClean="0"/>
              <a:t>Her Thesis Statement may sound something like this: "In the United States, government regulation plays an important role in the fight against air pollution." Or, conversely, "United States government regulation has little effect in the fight against air pollution."</a:t>
            </a:r>
          </a:p>
          <a:p>
            <a:r>
              <a:rPr lang="en-US" dirty="0" smtClean="0"/>
              <a:t>Whichever the case, she will use the evidence she has gathered in her research to prove her Thesis Statement.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Purpose statements should be specific and researchable</a:t>
            </a:r>
          </a:p>
          <a:p>
            <a:pPr>
              <a:buNone/>
            </a:pPr>
            <a:r>
              <a:rPr lang="en-US" sz="4400" b="1" dirty="0" smtClean="0"/>
              <a:t>Too general</a:t>
            </a:r>
            <a:r>
              <a:rPr lang="en-US" sz="4400" b="1" dirty="0" smtClean="0">
                <a:sym typeface="Wingdings" pitchFamily="2" charset="2"/>
              </a:rPr>
              <a:t> I want to learn about </a:t>
            </a:r>
            <a:r>
              <a:rPr lang="en-US" sz="4400" b="1" dirty="0" smtClean="0">
                <a:sym typeface="Wingdings" pitchFamily="2" charset="2"/>
              </a:rPr>
              <a:t>Jay-Z</a:t>
            </a:r>
            <a:endParaRPr lang="en-US" sz="44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4400" b="1" dirty="0">
                <a:sym typeface="Wingdings" pitchFamily="2" charset="2"/>
              </a:rPr>
              <a:t> </a:t>
            </a:r>
            <a:r>
              <a:rPr lang="en-US" sz="4400" b="1" dirty="0" smtClean="0">
                <a:sym typeface="Wingdings" pitchFamily="2" charset="2"/>
              </a:rPr>
              <a:t>  Make this more specific!</a:t>
            </a:r>
            <a:endParaRPr lang="en-US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statement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learn more about ……..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this so we don’t get off track!</a:t>
            </a:r>
          </a:p>
          <a:p>
            <a:r>
              <a:rPr lang="en-US" dirty="0" smtClean="0"/>
              <a:t>Helps us formulate a thesis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Factual and </a:t>
            </a:r>
            <a:r>
              <a:rPr lang="en-US" dirty="0" smtClean="0"/>
              <a:t>Interpretive</a:t>
            </a:r>
          </a:p>
          <a:p>
            <a:pPr lvl="1"/>
            <a:endParaRPr lang="en-US" dirty="0" smtClean="0"/>
          </a:p>
          <a:p>
            <a:pPr lvl="1" algn="ctr"/>
            <a:r>
              <a:rPr lang="en-US" sz="4000" dirty="0" smtClean="0"/>
              <a:t>Complete the “Research Questions” section of the packet</a:t>
            </a:r>
            <a:endParaRPr lang="en-US" sz="4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Your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 again at your Statement of Purpose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Look at the kinds of information you have been finding while taking notes or researching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Decide what kind of statement you have enough evidence to prove.</a:t>
            </a:r>
            <a:br>
              <a:rPr lang="en-US" dirty="0" smtClean="0"/>
            </a:br>
            <a:r>
              <a:rPr lang="en-US" dirty="0" smtClean="0"/>
              <a:t>(Be sure that you have done enough research to make a strong argument. You may be challenged.)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Write that as your thesis statement.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Your thesis will be two parts</a:t>
            </a:r>
          </a:p>
          <a:p>
            <a:r>
              <a:rPr lang="en-US" dirty="0" smtClean="0"/>
              <a:t>Our end thesis will argue for a particular course of action.</a:t>
            </a:r>
          </a:p>
          <a:p>
            <a:r>
              <a:rPr lang="en-US" dirty="0" smtClean="0"/>
              <a:t> Our current thesis should be a statement </a:t>
            </a:r>
            <a:r>
              <a:rPr lang="en-US" dirty="0" smtClean="0"/>
              <a:t>about the</a:t>
            </a:r>
            <a:r>
              <a:rPr lang="en-US" dirty="0" smtClean="0"/>
              <a:t> </a:t>
            </a:r>
            <a:r>
              <a:rPr lang="en-US" dirty="0" smtClean="0"/>
              <a:t>situation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Ex: In case of Mann vs. Ford, Ford Motor Company exhibited gross negligence against the Native Indians. This is evidenced by the presence of toxic waste.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research questions to guide your research of the case</a:t>
            </a:r>
          </a:p>
          <a:p>
            <a:r>
              <a:rPr lang="en-US" dirty="0" smtClean="0"/>
              <a:t>Remember, you will eventually be arguing for a course of action so make sure you have enough evidence to back up your stance</a:t>
            </a:r>
          </a:p>
          <a:p>
            <a:r>
              <a:rPr lang="en-US" dirty="0" smtClean="0"/>
              <a:t>Begin writing “The Case” section of the paper (4-5 pages)	</a:t>
            </a:r>
          </a:p>
          <a:p>
            <a:pPr lvl="1"/>
            <a:r>
              <a:rPr lang="en-US" dirty="0" smtClean="0"/>
              <a:t>Use proper citation format (MLA)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Consent Exceptions             10/10/12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Objective: SWBAT explain the meaning of capacity to consent and the criteria of capacity to consent</a:t>
            </a:r>
          </a:p>
          <a:p>
            <a:pPr>
              <a:buNone/>
            </a:pPr>
            <a:r>
              <a:rPr lang="en-US" dirty="0" smtClean="0"/>
              <a:t>Initial Activity: TO BE COLLECTED (20 min to write)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Summarize the gist of the movie (5 sentences)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What challenges did Anna face in her quest to be medically emancipated?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What challenges did her sister Kate face in acting out her medical wishes?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What would you have done in this situation if you were their mother Sara?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 (Thesis Statement)</a:t>
            </a:r>
          </a:p>
          <a:p>
            <a:r>
              <a:rPr lang="en-US" dirty="0" smtClean="0"/>
              <a:t>The Case</a:t>
            </a:r>
          </a:p>
          <a:p>
            <a:r>
              <a:rPr lang="en-US" dirty="0" smtClean="0"/>
              <a:t>The Moral Problem (major and minor)</a:t>
            </a:r>
          </a:p>
          <a:p>
            <a:r>
              <a:rPr lang="en-US" dirty="0" smtClean="0"/>
              <a:t>The Values at Stake</a:t>
            </a:r>
          </a:p>
          <a:p>
            <a:r>
              <a:rPr lang="en-US" dirty="0" smtClean="0"/>
              <a:t>Courses of Action</a:t>
            </a:r>
          </a:p>
          <a:p>
            <a:r>
              <a:rPr lang="en-US" dirty="0" smtClean="0"/>
              <a:t>Duty Deliberation</a:t>
            </a:r>
          </a:p>
          <a:p>
            <a:pPr lvl="1"/>
            <a:r>
              <a:rPr lang="en-US" dirty="0" smtClean="0"/>
              <a:t>Discuss both courses of action, pros and cons of each</a:t>
            </a:r>
          </a:p>
          <a:p>
            <a:pPr lvl="1"/>
            <a:r>
              <a:rPr lang="en-US" dirty="0" smtClean="0"/>
              <a:t>Select one and argue for it</a:t>
            </a:r>
          </a:p>
          <a:p>
            <a:pPr lvl="1"/>
            <a:r>
              <a:rPr lang="en-US" dirty="0" smtClean="0"/>
              <a:t>Compare your response to similar cases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doing well with……</a:t>
            </a:r>
          </a:p>
          <a:p>
            <a:r>
              <a:rPr lang="en-US" dirty="0" smtClean="0"/>
              <a:t>I need help with…..</a:t>
            </a:r>
          </a:p>
          <a:p>
            <a:r>
              <a:rPr lang="en-US" dirty="0" smtClean="0"/>
              <a:t>I can </a:t>
            </a:r>
            <a:r>
              <a:rPr lang="en-US" smtClean="0"/>
              <a:t>find this help by …….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Moral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moral problem?</a:t>
            </a:r>
          </a:p>
          <a:p>
            <a:pPr lvl="1"/>
            <a:r>
              <a:rPr lang="en-US" dirty="0" smtClean="0"/>
              <a:t>Ask yourself what is wrong?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as lacking the freedom to make authentic decisions even when given the opportunity.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to be Able to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ability to understand given information</a:t>
            </a:r>
          </a:p>
          <a:p>
            <a:r>
              <a:rPr lang="en-US" dirty="0" smtClean="0"/>
              <a:t>The ability to appreciate the nature of the situation</a:t>
            </a:r>
          </a:p>
          <a:p>
            <a:r>
              <a:rPr lang="en-US" dirty="0" smtClean="0"/>
              <a:t>The ability to asses the relevant facts</a:t>
            </a:r>
          </a:p>
          <a:p>
            <a:r>
              <a:rPr lang="en-US" dirty="0" smtClean="0"/>
              <a:t>The ability to exercise choice</a:t>
            </a:r>
          </a:p>
          <a:p>
            <a:r>
              <a:rPr lang="en-US" dirty="0" smtClean="0"/>
              <a:t>The ability to use understood information for realistic and reasonable situations</a:t>
            </a:r>
          </a:p>
          <a:p>
            <a:r>
              <a:rPr lang="en-US" dirty="0" smtClean="0"/>
              <a:t>The ability to appreciate the consequences of giving or refusing consent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make special arrangements for persons without the capacity to consent?</a:t>
            </a:r>
          </a:p>
          <a:p>
            <a:r>
              <a:rPr lang="en-US" dirty="0" smtClean="0"/>
              <a:t>What would these arrangements sound like? look like?</a:t>
            </a:r>
          </a:p>
          <a:p>
            <a:r>
              <a:rPr lang="en-US" dirty="0" smtClean="0"/>
              <a:t>Use scenarios like the person being a minor, mentally ill or unconscious as a spring board.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5-6 sources (print, internet, movie etc.) that you can use for your research paper due on October 19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Bring in a copy of the citation for the sources for me to collect</a:t>
            </a:r>
          </a:p>
          <a:p>
            <a:r>
              <a:rPr lang="en-US" dirty="0" smtClean="0"/>
              <a:t>Email yourself the list of sources or links</a:t>
            </a:r>
          </a:p>
          <a:p>
            <a:r>
              <a:rPr lang="en-US" dirty="0" smtClean="0"/>
              <a:t>Don’t forget to cite in proper MLA citation using either Perdue OWL or </a:t>
            </a:r>
            <a:r>
              <a:rPr lang="en-US" dirty="0" err="1" smtClean="0"/>
              <a:t>EasyBib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Bioethics   10/12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Objective: SWBAT construct their thesis and relevant research questions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Initial Activity:</a:t>
            </a:r>
          </a:p>
          <a:p>
            <a:pPr>
              <a:buNone/>
            </a:pPr>
            <a:r>
              <a:rPr lang="en-US" dirty="0" smtClean="0"/>
              <a:t>Pass out computers</a:t>
            </a:r>
          </a:p>
          <a:p>
            <a:pPr>
              <a:buNone/>
            </a:pPr>
            <a:r>
              <a:rPr lang="en-US" dirty="0" smtClean="0"/>
              <a:t>Identify any new sources (10-15 minutes)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End Goal: To conduct a complete moral deliberation about your research topic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Immediate </a:t>
            </a:r>
            <a:r>
              <a:rPr lang="en-US" dirty="0" smtClean="0"/>
              <a:t>Goal: Identifying the relevant facts of the case and honing in on the “problem”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thesis statement is a strong statement that you can prove with evidence. It is not a simple statement of fact.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thesis statement should be the product of your own critical thinking </a:t>
            </a:r>
            <a:r>
              <a:rPr lang="en-US" i="1" dirty="0" smtClean="0"/>
              <a:t>after </a:t>
            </a:r>
            <a:r>
              <a:rPr lang="en-US" dirty="0" smtClean="0"/>
              <a:t>you have done some research. </a:t>
            </a:r>
            <a:r>
              <a:rPr lang="en-US" dirty="0" smtClean="0"/>
              <a:t>Your </a:t>
            </a:r>
            <a:r>
              <a:rPr lang="en-US" dirty="0" smtClean="0"/>
              <a:t>thesis statement will be the main idea of your entire project. It can also be thought of as the </a:t>
            </a:r>
            <a:r>
              <a:rPr lang="en-US" i="1" dirty="0" smtClean="0"/>
              <a:t>angle</a:t>
            </a:r>
            <a:r>
              <a:rPr lang="en-US" dirty="0" smtClean="0"/>
              <a:t> or </a:t>
            </a:r>
            <a:r>
              <a:rPr lang="en-US" i="1" dirty="0" smtClean="0"/>
              <a:t>point of view</a:t>
            </a:r>
            <a:r>
              <a:rPr lang="en-US" dirty="0" smtClean="0"/>
              <a:t> from which you present your material.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869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Lawrence kholberg</vt:lpstr>
      <vt:lpstr>Consent Exceptions             10/10/12</vt:lpstr>
      <vt:lpstr>Incapacity</vt:lpstr>
      <vt:lpstr>Criteria to be Able to Consent</vt:lpstr>
      <vt:lpstr>Brainstorm and Discussion</vt:lpstr>
      <vt:lpstr>Homework</vt:lpstr>
      <vt:lpstr>Bioethics   10/12</vt:lpstr>
      <vt:lpstr>Our Project</vt:lpstr>
      <vt:lpstr>What is a thesis?</vt:lpstr>
      <vt:lpstr>Statement of Purpose</vt:lpstr>
      <vt:lpstr>Writing a Statement of Purpose</vt:lpstr>
      <vt:lpstr>For example….</vt:lpstr>
      <vt:lpstr>Slide 13</vt:lpstr>
      <vt:lpstr>Write your statement of purpose</vt:lpstr>
      <vt:lpstr>Identifying Research Questions</vt:lpstr>
      <vt:lpstr>Writing Your Thesis</vt:lpstr>
      <vt:lpstr>Slide 17</vt:lpstr>
      <vt:lpstr>Write your thesis</vt:lpstr>
      <vt:lpstr>Moving forward…..</vt:lpstr>
      <vt:lpstr>Outline of Paper</vt:lpstr>
      <vt:lpstr>Exit Slip</vt:lpstr>
      <vt:lpstr>Identifying the Moral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AnnaMaria</dc:creator>
  <cp:lastModifiedBy>admin</cp:lastModifiedBy>
  <cp:revision>14</cp:revision>
  <dcterms:created xsi:type="dcterms:W3CDTF">2012-10-08T23:59:06Z</dcterms:created>
  <dcterms:modified xsi:type="dcterms:W3CDTF">2012-10-12T11:42:16Z</dcterms:modified>
</cp:coreProperties>
</file>